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16"/>
  </p:notesMasterIdLst>
  <p:sldIdLst>
    <p:sldId id="256" r:id="rId3"/>
    <p:sldId id="258" r:id="rId4"/>
    <p:sldId id="259" r:id="rId5"/>
    <p:sldId id="262" r:id="rId6"/>
    <p:sldId id="265" r:id="rId7"/>
    <p:sldId id="266" r:id="rId8"/>
    <p:sldId id="269" r:id="rId9"/>
    <p:sldId id="270" r:id="rId10"/>
    <p:sldId id="286" r:id="rId11"/>
    <p:sldId id="271" r:id="rId12"/>
    <p:sldId id="277" r:id="rId13"/>
    <p:sldId id="280" r:id="rId14"/>
    <p:sldId id="282" r:id="rId15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 varScale="1">
        <p:scale>
          <a:sx n="89" d="100"/>
          <a:sy n="89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679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42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 dirty="0"/>
              <a:t>基于区块链的安全数据共享系统设计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686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sp>
        <p:nvSpPr>
          <p:cNvPr id="12" name="文本框 8"/>
          <p:cNvSpPr txBox="1"/>
          <p:nvPr/>
        </p:nvSpPr>
        <p:spPr>
          <a:xfrm>
            <a:off x="737956" y="2026235"/>
            <a:ext cx="9149110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目前主要有两张表，一张为用户表，一张为文件表，用户管理主要针对用户信息表，文件服务主要文件信息表，文件表表中存储了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username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，避免了表的连接查询。</a:t>
            </a:r>
          </a:p>
        </p:txBody>
      </p:sp>
      <p:sp>
        <p:nvSpPr>
          <p:cNvPr id="13" name="矩形 12"/>
          <p:cNvSpPr/>
          <p:nvPr/>
        </p:nvSpPr>
        <p:spPr>
          <a:xfrm>
            <a:off x="737956" y="1443998"/>
            <a:ext cx="198002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数据库表的设计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666576" y="4788831"/>
            <a:ext cx="9291870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主要使用了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springboot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mybatis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mysql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，文件上传与下载在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service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层调用加密检索模块进行操作，目前后端的用户管理模块已经开发完毕。区块链存储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hash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表。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37955" y="4167526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后端框架搭建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737956" y="3511161"/>
            <a:ext cx="630101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对于用户的登录，注册，找回密码等功能，接口设计已经完成。</a:t>
            </a:r>
          </a:p>
        </p:txBody>
      </p:sp>
      <p:sp>
        <p:nvSpPr>
          <p:cNvPr id="19" name="矩形 18"/>
          <p:cNvSpPr/>
          <p:nvPr/>
        </p:nvSpPr>
        <p:spPr>
          <a:xfrm>
            <a:off x="737956" y="2854555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用户接口设计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下阶段工作安排</a:t>
            </a:r>
          </a:p>
        </p:txBody>
      </p:sp>
      <p:sp>
        <p:nvSpPr>
          <p:cNvPr id="4" name="文本框 8">
            <a:extLst>
              <a:ext uri="{FF2B5EF4-FFF2-40B4-BE49-F238E27FC236}">
                <a16:creationId xmlns:a16="http://schemas.microsoft.com/office/drawing/2014/main" id="{0B01F2BD-EF6A-1F41-BAEE-55277DDB117E}"/>
              </a:ext>
            </a:extLst>
          </p:cNvPr>
          <p:cNvSpPr txBox="1"/>
          <p:nvPr/>
        </p:nvSpPr>
        <p:spPr>
          <a:xfrm>
            <a:off x="322289" y="1529040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交互相关的文件服务模块开发</a:t>
            </a:r>
          </a:p>
        </p:txBody>
      </p:sp>
      <p:sp>
        <p:nvSpPr>
          <p:cNvPr id="5" name="文本框 8">
            <a:extLst>
              <a:ext uri="{FF2B5EF4-FFF2-40B4-BE49-F238E27FC236}">
                <a16:creationId xmlns:a16="http://schemas.microsoft.com/office/drawing/2014/main" id="{0B41165E-803F-EE46-8346-E0F1F9248A7F}"/>
              </a:ext>
            </a:extLst>
          </p:cNvPr>
          <p:cNvSpPr txBox="1"/>
          <p:nvPr/>
        </p:nvSpPr>
        <p:spPr>
          <a:xfrm>
            <a:off x="322289" y="2078452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、区块链等底层支撑服务搭建</a:t>
            </a:r>
          </a:p>
        </p:txBody>
      </p:sp>
      <p:sp>
        <p:nvSpPr>
          <p:cNvPr id="6" name="文本框 8">
            <a:extLst>
              <a:ext uri="{FF2B5EF4-FFF2-40B4-BE49-F238E27FC236}">
                <a16:creationId xmlns:a16="http://schemas.microsoft.com/office/drawing/2014/main" id="{FAB17390-DF11-4344-9334-26D6C3EF07BE}"/>
              </a:ext>
            </a:extLst>
          </p:cNvPr>
          <p:cNvSpPr txBox="1"/>
          <p:nvPr/>
        </p:nvSpPr>
        <p:spPr>
          <a:xfrm>
            <a:off x="322289" y="2627864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加密信息对象明确及存储位置确定</a:t>
            </a:r>
          </a:p>
        </p:txBody>
      </p:sp>
      <p:sp>
        <p:nvSpPr>
          <p:cNvPr id="7" name="文本框 8">
            <a:extLst>
              <a:ext uri="{FF2B5EF4-FFF2-40B4-BE49-F238E27FC236}">
                <a16:creationId xmlns:a16="http://schemas.microsoft.com/office/drawing/2014/main" id="{588CF7FD-9F10-3E4A-BEBD-D0E188826EC8}"/>
              </a:ext>
            </a:extLst>
          </p:cNvPr>
          <p:cNvSpPr txBox="1"/>
          <p:nvPr/>
        </p:nvSpPr>
        <p:spPr>
          <a:xfrm>
            <a:off x="322288" y="3177276"/>
            <a:ext cx="4991117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智能合约索引信息的结构设计和存储明确</a:t>
            </a: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风险预测及对策分析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工作进度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工作进度</a:t>
            </a:r>
          </a:p>
        </p:txBody>
      </p:sp>
      <p:sp>
        <p:nvSpPr>
          <p:cNvPr id="4" name="矩形 3"/>
          <p:cNvSpPr/>
          <p:nvPr/>
        </p:nvSpPr>
        <p:spPr>
          <a:xfrm>
            <a:off x="165240" y="1312184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完成情况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A9EBCF7A-040B-9C48-8FB8-9122285C0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65578"/>
            <a:ext cx="12192000" cy="413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933718" cy="825190"/>
          </a:xfrm>
        </p:spPr>
        <p:txBody>
          <a:bodyPr/>
          <a:lstStyle/>
          <a:p>
            <a:r>
              <a:rPr kumimoji="1" lang="zh-CN" altLang="en-US" dirty="0"/>
              <a:t>风险预测及对策分析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风险预测及对策分析</a:t>
            </a:r>
          </a:p>
        </p:txBody>
      </p:sp>
      <p:sp>
        <p:nvSpPr>
          <p:cNvPr id="5" name="文本框 8"/>
          <p:cNvSpPr txBox="1"/>
          <p:nvPr/>
        </p:nvSpPr>
        <p:spPr>
          <a:xfrm>
            <a:off x="581042" y="1379679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ABE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属性加密可能带来的需求变更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4D5CA3-5EB8-6A42-A6DB-BF9BFAAB7040}"/>
              </a:ext>
            </a:extLst>
          </p:cNvPr>
          <p:cNvSpPr txBox="1"/>
          <p:nvPr/>
        </p:nvSpPr>
        <p:spPr>
          <a:xfrm>
            <a:off x="581042" y="1954200"/>
            <a:ext cx="43052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该研究模拟实现的物理依托方式未定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5935934-CD01-2B48-A225-028E98B56FE2}"/>
              </a:ext>
            </a:extLst>
          </p:cNvPr>
          <p:cNvSpPr txBox="1"/>
          <p:nvPr/>
        </p:nvSpPr>
        <p:spPr>
          <a:xfrm>
            <a:off x="581042" y="2528721"/>
            <a:ext cx="4762483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区块链版本的选取和搭建带来的工期滞延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70055DD-6015-684F-BB3E-B56DEA83A3BA}"/>
              </a:ext>
            </a:extLst>
          </p:cNvPr>
          <p:cNvSpPr txBox="1"/>
          <p:nvPr/>
        </p:nvSpPr>
        <p:spPr>
          <a:xfrm>
            <a:off x="581041" y="3103242"/>
            <a:ext cx="5348272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智能合约的关键字检索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内容检索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or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文件检索</a:t>
            </a:r>
          </a:p>
        </p:txBody>
      </p:sp>
      <p:sp>
        <p:nvSpPr>
          <p:cNvPr id="12" name="文本框 8">
            <a:extLst>
              <a:ext uri="{FF2B5EF4-FFF2-40B4-BE49-F238E27FC236}">
                <a16:creationId xmlns:a16="http://schemas.microsoft.com/office/drawing/2014/main" id="{F97B80BD-FBE5-0E4F-A61F-1A4917A1CB89}"/>
              </a:ext>
            </a:extLst>
          </p:cNvPr>
          <p:cNvSpPr txBox="1"/>
          <p:nvPr/>
        </p:nvSpPr>
        <p:spPr>
          <a:xfrm>
            <a:off x="4486275" y="1435973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实现属性加密功能情况下，减少用户属性，减少优化类需求带来的成本增加</a:t>
            </a:r>
          </a:p>
        </p:txBody>
      </p:sp>
      <p:sp>
        <p:nvSpPr>
          <p:cNvPr id="13" name="文本框 8">
            <a:extLst>
              <a:ext uri="{FF2B5EF4-FFF2-40B4-BE49-F238E27FC236}">
                <a16:creationId xmlns:a16="http://schemas.microsoft.com/office/drawing/2014/main" id="{02B987B6-C121-9E41-B5EC-8E0A0751F894}"/>
              </a:ext>
            </a:extLst>
          </p:cNvPr>
          <p:cNvSpPr txBox="1"/>
          <p:nvPr/>
        </p:nvSpPr>
        <p:spPr>
          <a:xfrm>
            <a:off x="4695825" y="2024541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物理机、虚拟机、虚拟化容器</a:t>
            </a:r>
          </a:p>
        </p:txBody>
      </p:sp>
      <p:sp>
        <p:nvSpPr>
          <p:cNvPr id="14" name="文本框 8">
            <a:extLst>
              <a:ext uri="{FF2B5EF4-FFF2-40B4-BE49-F238E27FC236}">
                <a16:creationId xmlns:a16="http://schemas.microsoft.com/office/drawing/2014/main" id="{9480524B-39DC-6642-9428-E2DB2C7D4956}"/>
              </a:ext>
            </a:extLst>
          </p:cNvPr>
          <p:cNvSpPr txBox="1"/>
          <p:nvPr/>
        </p:nvSpPr>
        <p:spPr>
          <a:xfrm>
            <a:off x="5172075" y="2581032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考虑服务模块语言与区块链版本带来的对接成本</a:t>
            </a:r>
          </a:p>
        </p:txBody>
      </p:sp>
      <p:sp>
        <p:nvSpPr>
          <p:cNvPr id="15" name="文本框 8">
            <a:extLst>
              <a:ext uri="{FF2B5EF4-FFF2-40B4-BE49-F238E27FC236}">
                <a16:creationId xmlns:a16="http://schemas.microsoft.com/office/drawing/2014/main" id="{CAA51D95-0414-C44A-AD04-8367E6B68473}"/>
              </a:ext>
            </a:extLst>
          </p:cNvPr>
          <p:cNvSpPr txBox="1"/>
          <p:nvPr/>
        </p:nvSpPr>
        <p:spPr>
          <a:xfrm>
            <a:off x="5453063" y="3161218"/>
            <a:ext cx="6504529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---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与指导教师进一步讨论明确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概要设计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主要进行用户得注册，登录，找回密码，检索等功能。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用户管理（用户接口）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文件的上传与下载功能（与中转服务器的交互）。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文件服务（用户接口）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对文件进行加密，并将文件写入到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IPFS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中，建立索引。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74947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加密检索（内部接口）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概要设计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1D0ABF4-153D-4659-8C2D-72F1EA03879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62025" y="1531672"/>
            <a:ext cx="6579235" cy="446140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9A484D73-3B84-42BA-9C39-717283B4950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12810" y="1457325"/>
            <a:ext cx="274574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02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430</TotalTime>
  <Words>428</Words>
  <Application>Microsoft Macintosh PowerPoint</Application>
  <PresentationFormat>宽屏</PresentationFormat>
  <Paragraphs>68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129</cp:revision>
  <dcterms:created xsi:type="dcterms:W3CDTF">2015-08-18T02:51:41Z</dcterms:created>
  <dcterms:modified xsi:type="dcterms:W3CDTF">2019-09-02T03:08:34Z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